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 id="2147483679" r:id="rId2"/>
  </p:sldMasterIdLst>
  <p:notesMasterIdLst>
    <p:notesMasterId r:id="rId23"/>
  </p:notesMasterIdLst>
  <p:handoutMasterIdLst>
    <p:handoutMasterId r:id="rId24"/>
  </p:handoutMasterIdLst>
  <p:sldIdLst>
    <p:sldId id="360" r:id="rId3"/>
    <p:sldId id="362" r:id="rId4"/>
    <p:sldId id="355" r:id="rId5"/>
    <p:sldId id="400" r:id="rId6"/>
    <p:sldId id="379" r:id="rId7"/>
    <p:sldId id="384" r:id="rId8"/>
    <p:sldId id="406" r:id="rId9"/>
    <p:sldId id="382" r:id="rId10"/>
    <p:sldId id="383" r:id="rId11"/>
    <p:sldId id="391" r:id="rId12"/>
    <p:sldId id="378" r:id="rId13"/>
    <p:sldId id="405" r:id="rId14"/>
    <p:sldId id="407" r:id="rId15"/>
    <p:sldId id="408" r:id="rId16"/>
    <p:sldId id="409" r:id="rId17"/>
    <p:sldId id="410" r:id="rId18"/>
    <p:sldId id="401" r:id="rId19"/>
    <p:sldId id="385" r:id="rId20"/>
    <p:sldId id="404" r:id="rId21"/>
    <p:sldId id="390" r:id="rId22"/>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406"/>
            <p14:sldId id="382"/>
            <p14:sldId id="383"/>
            <p14:sldId id="391"/>
            <p14:sldId id="378"/>
            <p14:sldId id="405"/>
            <p14:sldId id="407"/>
            <p14:sldId id="408"/>
            <p14:sldId id="409"/>
            <p14:sldId id="410"/>
            <p14:sldId id="401"/>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26" autoAdjust="0"/>
  </p:normalViewPr>
  <p:slideViewPr>
    <p:cSldViewPr snapToGrid="0">
      <p:cViewPr varScale="1">
        <p:scale>
          <a:sx n="77" d="100"/>
          <a:sy n="77" d="100"/>
        </p:scale>
        <p:origin x="1312" y="2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5/29/2023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Participants and Chat window, and place those windows somewhere you can see, if necessary by making your main Zoom window a little smaller.</a:t>
            </a:r>
          </a:p>
          <a:p>
            <a:endParaRPr lang="en-US" dirty="0"/>
          </a:p>
          <a:p>
            <a:r>
              <a:rPr lang="en-US" dirty="0"/>
              <a:t>** </a:t>
            </a:r>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65376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if not enabled] We will make heavy use of the Non-verbal feedback functionality of Zoom. At various points, I will ask you to click "Yes" to let me know I can keep going. What I mean by that is to click the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25406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Chat window as the primary communication tool, primarily to get help if you get stuck with a technical issue. Please note that the presenter can't present and monitor the chat at the same time, so please don't send me private messages. Instead, post to Everyone, briefly describing the problem you have, and you will be helped by one of our </a:t>
            </a:r>
            <a:r>
              <a:rPr lang="en-US" dirty="0" smtClean="0"/>
              <a:t>other presenters.</a:t>
            </a:r>
          </a:p>
          <a:p>
            <a:endParaRPr lang="en-US" dirty="0" smtClean="0"/>
          </a:p>
          <a:p>
            <a:r>
              <a:rPr lang="en-US" dirty="0" smtClean="0"/>
              <a:t>If anyone has a particularly challenging issue we do have the ability to open breakout rooms</a:t>
            </a:r>
            <a:endParaRPr lang="en-US" dirty="0"/>
          </a:p>
          <a:p>
            <a:endParaRPr lang="en-US" dirty="0"/>
          </a:p>
          <a:p>
            <a:r>
              <a:rPr lang="en-US" dirty="0" smtClean="0"/>
              <a:t>Given that we are trying to keep to a schedule here we may not have time to respond to all questions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0802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93586-FEB5-7C43-8F44-7EFAE4EE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36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getting a little ahead of ourselves here but I</a:t>
            </a:r>
            <a:r>
              <a:rPr lang="en-US" baseline="0" dirty="0" smtClean="0"/>
              <a:t> also wanted to tell you that the slides that we are using are available in the </a:t>
            </a:r>
            <a:r>
              <a:rPr lang="en-US" baseline="0" dirty="0" err="1" smtClean="0"/>
              <a:t>rstudio</a:t>
            </a:r>
            <a:r>
              <a:rPr lang="en-US" baseline="0" dirty="0" smtClean="0"/>
              <a:t> cloud environment, in the ‘slides’ folder on the lower left. Just in case you fall behind or want to look ahead you can </a:t>
            </a:r>
            <a:r>
              <a:rPr lang="en-US" baseline="0" dirty="0" err="1" smtClean="0"/>
              <a:t>downloand</a:t>
            </a:r>
            <a:r>
              <a:rPr lang="en-US" baseline="0" dirty="0" smtClean="0"/>
              <a:t> and open the slides </a:t>
            </a:r>
            <a:endParaRPr lang="en-US" dirty="0"/>
          </a:p>
        </p:txBody>
      </p:sp>
    </p:spTree>
    <p:extLst>
      <p:ext uri="{BB962C8B-B14F-4D97-AF65-F5344CB8AC3E}">
        <p14:creationId xmlns:p14="http://schemas.microsoft.com/office/powerpoint/2010/main" val="338651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smtClean="0"/>
              <a:t>Great now that we are all acclimated I thought it would be nice if we could all drop our info into the chat so that we can all get a sense for who is in the workshop, just type in your name,  and briefly why are you attending </a:t>
            </a:r>
            <a:r>
              <a:rPr lang="en-US" baseline="0" smtClean="0"/>
              <a:t>the workshop.</a:t>
            </a: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
            </a:r>
            <a:br>
              <a:rPr lang="en-US" dirty="0" smtClean="0"/>
            </a:br>
            <a:r>
              <a:rPr lang="en-US" sz="1100" b="0" i="0" u="none" strike="noStrike" cap="none" dirty="0" smtClean="0">
                <a:solidFill>
                  <a:srgbClr val="000000"/>
                </a:solidFill>
                <a:effectLst/>
                <a:latin typeface="Arial"/>
                <a:ea typeface="Arial"/>
                <a:cs typeface="Arial"/>
                <a:sym typeface="Arial"/>
              </a:rPr>
              <a:t>Sarah Dudgeon is a PhD Candidate at Yale University where she studies graph analytics and other advanced mechanisms of multi-modal healthcare data analysis. She additionally has experience in medical device regulation with the FDA, a Master of Public Health in Epidemiology and Biostatistics from Johns Hopkins Bloomberg School of Public Health, and a Bachelor of Science from University of Michigan in Kinesiology minoring in Engineering.</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53342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indent="0">
              <a:buNone/>
            </a:pPr>
            <a:r>
              <a:rPr lang="en" dirty="0"/>
              <a:t>And this is me, Amrom Obstfeld MD, PhD, I am the Medical Director of the Division of Pathology Informatics at Children’s Hospital of Philadelphia. In</a:t>
            </a:r>
            <a:r>
              <a:rPr lang="en" baseline="0" dirty="0"/>
              <a:t> this role </a:t>
            </a:r>
            <a:r>
              <a:rPr lang="en-US" baseline="0" dirty="0"/>
              <a:t>I </a:t>
            </a:r>
            <a:r>
              <a:rPr lang="en" baseline="0" dirty="0"/>
              <a:t>lead </a:t>
            </a:r>
            <a:r>
              <a:rPr lang="en" dirty="0"/>
              <a:t>the development of analytic tools to aid in </a:t>
            </a:r>
            <a:r>
              <a:rPr lang="en" dirty="0">
                <a:solidFill>
                  <a:schemeClr val="dk1"/>
                </a:solidFill>
              </a:rPr>
              <a:t>quality </a:t>
            </a:r>
            <a:r>
              <a:rPr lang="en" dirty="0"/>
              <a:t>management and operation</a:t>
            </a:r>
            <a:r>
              <a:rPr lang="en-US" dirty="0"/>
              <a:t>s</a:t>
            </a:r>
            <a:r>
              <a:rPr lang="en" dirty="0"/>
              <a:t>, interfaces with other groups throughout the hospital on informatics initiatives </a:t>
            </a:r>
            <a:r>
              <a:rPr lang="en-US" dirty="0"/>
              <a:t>and I also </a:t>
            </a:r>
            <a:r>
              <a:rPr lang="en" dirty="0"/>
              <a:t>in design and implement </a:t>
            </a:r>
            <a:r>
              <a:rPr lang="en-US" dirty="0"/>
              <a:t>informatics </a:t>
            </a:r>
            <a:r>
              <a:rPr lang="en" dirty="0"/>
              <a:t>educational experiences for pathology trainees and faculty </a:t>
            </a:r>
            <a:r>
              <a:rPr lang="en" dirty="0">
                <a:solidFill>
                  <a:schemeClr val="dk1"/>
                </a:solidFill>
              </a:rPr>
              <a:t>at the University of Pennsylvania</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5/29/2023</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77657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77856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0896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375671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375164244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8" name="Footer Placeholder 7"/>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9" name="Slide Number Placeholder 8"/>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00808483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Footer Placeholder 3"/>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2055484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4492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53226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758168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14146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5695908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3" name="Footer Placeholder 2"/>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7943691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04303997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Footer Placeholder 5"/>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rPr>
              <a:t>
              </a:t>
            </a:r>
            <a:endParaRPr kumimoji="0" lang="en-US" sz="1000" b="0" i="0" u="none" strike="noStrike" kern="1200" cap="all" spc="0" normalizeH="0" baseline="0" noProof="0" dirty="0">
              <a:ln>
                <a:noFill/>
              </a:ln>
              <a:solidFill>
                <a:prstClr val="black">
                  <a:lumMod val="95000"/>
                  <a:lumOff val="5000"/>
                </a:prstClr>
              </a:solidFill>
              <a:effectLst/>
              <a:uLnTx/>
              <a:uFillTx/>
              <a:latin typeface="Tw Cen MT Condensed" panose="020B0606020104020203"/>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2255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1399435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35286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5/29/2023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50D20D1-FB23-684F-9AB5-129D6BD98B56}" type="datetimeFigureOut">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5/29/2023</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7EBC154-6848-214C-B925-399887F0DE31}"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Condensed" panose="020B06060201040202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prstClr val="black">
                  <a:lumMod val="95000"/>
                  <a:lumOff val="5000"/>
                </a:prstClr>
              </a:solidFill>
              <a:effectLst/>
              <a:uLnTx/>
              <a:uFillTx/>
              <a:latin typeface="Tw Cen MT Condensed" panose="020B0606020104020203"/>
              <a:ea typeface="+mn-ea"/>
              <a:cs typeface="+mn-cs"/>
            </a:endParaRPr>
          </a:p>
        </p:txBody>
      </p:sp>
    </p:spTree>
    <p:extLst>
      <p:ext uri="{BB962C8B-B14F-4D97-AF65-F5344CB8AC3E}">
        <p14:creationId xmlns:p14="http://schemas.microsoft.com/office/powerpoint/2010/main" val="406847403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smtClean="0">
                <a:solidFill>
                  <a:schemeClr val="tx1">
                    <a:lumMod val="65000"/>
                    <a:lumOff val="35000"/>
                  </a:schemeClr>
                </a:solidFill>
              </a:rPr>
              <a:t>API Introduction </a:t>
            </a:r>
            <a:r>
              <a:rPr lang="en-US" sz="7200" dirty="0">
                <a:solidFill>
                  <a:schemeClr val="tx1">
                    <a:lumMod val="65000"/>
                    <a:lumOff val="35000"/>
                  </a:schemeClr>
                </a:solidFill>
              </a:rPr>
              <a:t>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a:solidFill>
                  <a:schemeClr val="tx1">
                    <a:lumMod val="65000"/>
                    <a:lumOff val="35000"/>
                  </a:schemeClr>
                </a:solidFill>
              </a:rPr>
              <a:t>Amrom Obstfeld MD PhD</a:t>
            </a:r>
            <a:endParaRPr lang="en-US" sz="28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Up Arrow 15"/>
          <p:cNvSpPr/>
          <p:nvPr/>
        </p:nvSpPr>
        <p:spPr>
          <a:xfrm rot="5400000">
            <a:off x="5630020" y="4054260"/>
            <a:ext cx="381000" cy="1502600"/>
          </a:xfrm>
          <a:prstGeom prst="up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
        <p:nvSpPr>
          <p:cNvPr id="10" name="Up Arrow 9"/>
          <p:cNvSpPr/>
          <p:nvPr/>
        </p:nvSpPr>
        <p:spPr>
          <a:xfrm rot="16200000">
            <a:off x="5630020" y="2217646"/>
            <a:ext cx="381000" cy="1502600"/>
          </a:xfrm>
          <a:prstGeom prst="up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8E81-D8FF-48AD-B03B-8B3B027D4EC4}"/>
              </a:ext>
            </a:extLst>
          </p:cNvPr>
          <p:cNvSpPr>
            <a:spLocks noGrp="1"/>
          </p:cNvSpPr>
          <p:nvPr>
            <p:ph type="title"/>
          </p:nvPr>
        </p:nvSpPr>
        <p:spPr/>
        <p:txBody>
          <a:bodyPr/>
          <a:lstStyle/>
          <a:p>
            <a:r>
              <a:rPr lang="en-US" dirty="0"/>
              <a:t>Your Turns</a:t>
            </a:r>
          </a:p>
        </p:txBody>
      </p:sp>
      <p:sp>
        <p:nvSpPr>
          <p:cNvPr id="4" name="Content Placeholder 3">
            <a:extLst>
              <a:ext uri="{FF2B5EF4-FFF2-40B4-BE49-F238E27FC236}">
                <a16:creationId xmlns:a16="http://schemas.microsoft.com/office/drawing/2014/main" id="{BC038A5D-20E1-4451-B10C-CC861739ECA2}"/>
              </a:ext>
            </a:extLst>
          </p:cNvPr>
          <p:cNvSpPr>
            <a:spLocks noGrp="1"/>
          </p:cNvSpPr>
          <p:nvPr>
            <p:ph idx="1"/>
          </p:nvPr>
        </p:nvSpPr>
        <p:spPr/>
        <p:txBody>
          <a:bodyPr/>
          <a:lstStyle/>
          <a:p>
            <a:r>
              <a:rPr lang="en-US" dirty="0"/>
              <a:t>Too Hard? </a:t>
            </a:r>
          </a:p>
          <a:p>
            <a:pPr marL="457200" indent="-457200">
              <a:lnSpc>
                <a:spcPct val="100000"/>
              </a:lnSpc>
              <a:spcBef>
                <a:spcPts val="0"/>
              </a:spcBef>
              <a:spcAft>
                <a:spcPts val="0"/>
              </a:spcAft>
              <a:buFont typeface="+mj-lt"/>
              <a:buAutoNum type="arabicPeriod"/>
            </a:pPr>
            <a:r>
              <a:rPr lang="en-US" dirty="0" smtClean="0"/>
              <a:t>Ask one of the instructors</a:t>
            </a:r>
            <a:endParaRPr lang="en-US" dirty="0"/>
          </a:p>
          <a:p>
            <a:pPr marL="457200" indent="-457200">
              <a:lnSpc>
                <a:spcPct val="100000"/>
              </a:lnSpc>
              <a:spcBef>
                <a:spcPts val="0"/>
              </a:spcBef>
              <a:spcAft>
                <a:spcPts val="0"/>
              </a:spcAft>
              <a:buFont typeface="+mj-lt"/>
              <a:buAutoNum type="arabicPeriod"/>
            </a:pPr>
            <a:r>
              <a:rPr lang="en-US" dirty="0"/>
              <a:t>If you're not done </a:t>
            </a:r>
          </a:p>
          <a:p>
            <a:pPr marL="672084" lvl="3" indent="-342900">
              <a:lnSpc>
                <a:spcPct val="100000"/>
              </a:lnSpc>
              <a:spcBef>
                <a:spcPts val="0"/>
              </a:spcBef>
              <a:spcAft>
                <a:spcPts val="0"/>
              </a:spcAft>
              <a:buFont typeface="+mj-lt"/>
              <a:buAutoNum type="arabicPeriod"/>
            </a:pPr>
            <a:r>
              <a:rPr lang="en-US" sz="2000" dirty="0"/>
              <a:t>Don’ t worry </a:t>
            </a:r>
          </a:p>
          <a:p>
            <a:pPr marL="672084" lvl="3" indent="-342900">
              <a:lnSpc>
                <a:spcPct val="100000"/>
              </a:lnSpc>
              <a:spcBef>
                <a:spcPts val="0"/>
              </a:spcBef>
              <a:spcAft>
                <a:spcPts val="0"/>
              </a:spcAft>
              <a:buFont typeface="+mj-lt"/>
              <a:buAutoNum type="arabicPeriod"/>
            </a:pPr>
            <a:r>
              <a:rPr lang="en-US" sz="2000" dirty="0"/>
              <a:t>Exercises will be reviewed</a:t>
            </a:r>
          </a:p>
          <a:p>
            <a:pPr marL="672084" lvl="3" indent="-342900">
              <a:lnSpc>
                <a:spcPct val="100000"/>
              </a:lnSpc>
              <a:spcBef>
                <a:spcPts val="0"/>
              </a:spcBef>
              <a:spcAft>
                <a:spcPts val="0"/>
              </a:spcAft>
              <a:buFont typeface="+mj-lt"/>
              <a:buAutoNum type="arabicPeriod"/>
            </a:pPr>
            <a:r>
              <a:rPr lang="en-US" sz="2000" dirty="0"/>
              <a:t>Fill in along with Presenter</a:t>
            </a:r>
          </a:p>
          <a:p>
            <a:pPr marL="672084" lvl="3" indent="-342900">
              <a:lnSpc>
                <a:spcPct val="100000"/>
              </a:lnSpc>
              <a:spcBef>
                <a:spcPts val="0"/>
              </a:spcBef>
              <a:spcAft>
                <a:spcPts val="0"/>
              </a:spcAft>
              <a:buFont typeface="+mj-lt"/>
              <a:buAutoNum type="arabicPeriod"/>
            </a:pPr>
            <a:r>
              <a:rPr lang="en-US" sz="2000" dirty="0"/>
              <a:t>All answers are in the files in the answer folder</a:t>
            </a:r>
          </a:p>
          <a:p>
            <a:pPr marL="0" indent="0">
              <a:lnSpc>
                <a:spcPct val="100000"/>
              </a:lnSpc>
              <a:spcBef>
                <a:spcPts val="0"/>
              </a:spcBef>
              <a:spcAft>
                <a:spcPts val="0"/>
              </a:spcAft>
              <a:buNone/>
            </a:pPr>
            <a:endParaRPr lang="en-US" dirty="0"/>
          </a:p>
          <a:p>
            <a:pPr marL="0" indent="0">
              <a:lnSpc>
                <a:spcPct val="100000"/>
              </a:lnSpc>
              <a:spcBef>
                <a:spcPts val="0"/>
              </a:spcBef>
              <a:spcAft>
                <a:spcPts val="0"/>
              </a:spcAft>
              <a:buNone/>
            </a:pPr>
            <a:r>
              <a:rPr lang="en-US" dirty="0"/>
              <a:t>Too Easy?</a:t>
            </a:r>
          </a:p>
          <a:p>
            <a:pPr marL="457200" indent="-457200">
              <a:lnSpc>
                <a:spcPct val="100000"/>
              </a:lnSpc>
              <a:spcBef>
                <a:spcPts val="0"/>
              </a:spcBef>
              <a:spcAft>
                <a:spcPts val="0"/>
              </a:spcAft>
              <a:buAutoNum type="arabicPeriod"/>
            </a:pPr>
            <a:r>
              <a:rPr lang="en-US" dirty="0"/>
              <a:t>Play!</a:t>
            </a:r>
          </a:p>
          <a:p>
            <a:pPr marL="457200" indent="-457200">
              <a:lnSpc>
                <a:spcPct val="100000"/>
              </a:lnSpc>
              <a:spcBef>
                <a:spcPts val="0"/>
              </a:spcBef>
              <a:spcAft>
                <a:spcPts val="0"/>
              </a:spcAft>
              <a:buAutoNum type="arabicPeriod"/>
            </a:pPr>
            <a:r>
              <a:rPr lang="en-US" dirty="0"/>
              <a:t>Modify the code – see what happens</a:t>
            </a:r>
          </a:p>
          <a:p>
            <a:pPr marL="457200" indent="-457200">
              <a:buFont typeface="+mj-lt"/>
              <a:buAutoNum type="arabicPeriod"/>
            </a:pPr>
            <a:endParaRPr lang="en-US" dirty="0"/>
          </a:p>
        </p:txBody>
      </p:sp>
      <p:sp>
        <p:nvSpPr>
          <p:cNvPr id="3" name="Slide Number Placeholder 2">
            <a:extLst>
              <a:ext uri="{FF2B5EF4-FFF2-40B4-BE49-F238E27FC236}">
                <a16:creationId xmlns:a16="http://schemas.microsoft.com/office/drawing/2014/main" id="{4C9DF31C-2B4B-4F05-A0AA-CC60B83D6F2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102737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pic>
        <p:nvPicPr>
          <p:cNvPr id="2" name="Picture 1">
            <a:extLst>
              <a:ext uri="{FF2B5EF4-FFF2-40B4-BE49-F238E27FC236}">
                <a16:creationId xmlns:a16="http://schemas.microsoft.com/office/drawing/2014/main" id="{4553EA14-61B0-0F53-0D1E-BAE8890D44E5}"/>
              </a:ext>
            </a:extLst>
          </p:cNvPr>
          <p:cNvPicPr>
            <a:picLocks noChangeAspect="1"/>
          </p:cNvPicPr>
          <p:nvPr/>
        </p:nvPicPr>
        <p:blipFill>
          <a:blip r:embed="rId6"/>
          <a:stretch>
            <a:fillRect/>
          </a:stretch>
        </p:blipFill>
        <p:spPr>
          <a:xfrm>
            <a:off x="1135155" y="1089958"/>
            <a:ext cx="7538197" cy="4226715"/>
          </a:xfrm>
          <a:prstGeom prst="rect">
            <a:avLst/>
          </a:prstGeom>
        </p:spPr>
      </p:pic>
      <p:pic>
        <p:nvPicPr>
          <p:cNvPr id="5" name="Picture 4"/>
          <p:cNvPicPr>
            <a:picLocks noChangeAspect="1"/>
          </p:cNvPicPr>
          <p:nvPr/>
        </p:nvPicPr>
        <p:blipFill>
          <a:blip r:embed="rId7"/>
          <a:stretch>
            <a:fillRect/>
          </a:stretch>
        </p:blipFill>
        <p:spPr>
          <a:xfrm>
            <a:off x="1135154" y="1086910"/>
            <a:ext cx="7538197" cy="4210615"/>
          </a:xfrm>
          <a:prstGeom prst="rect">
            <a:avLst/>
          </a:prstGeom>
        </p:spPr>
      </p:pic>
      <p:sp>
        <p:nvSpPr>
          <p:cNvPr id="6" name="Rectangle 5"/>
          <p:cNvSpPr/>
          <p:nvPr/>
        </p:nvSpPr>
        <p:spPr>
          <a:xfrm>
            <a:off x="8827885" y="895863"/>
            <a:ext cx="2266101" cy="431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442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
        <p:nvSpPr>
          <p:cNvPr id="5" name="Rectangle 4"/>
          <p:cNvSpPr/>
          <p:nvPr/>
        </p:nvSpPr>
        <p:spPr>
          <a:xfrm>
            <a:off x="4334987" y="1868997"/>
            <a:ext cx="3522024" cy="4316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99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3815218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location (city, country) in the Chat window.</a:t>
            </a:r>
          </a:p>
        </p:txBody>
      </p:sp>
    </p:spTree>
    <p:extLst>
      <p:ext uri="{BB962C8B-B14F-4D97-AF65-F5344CB8AC3E}">
        <p14:creationId xmlns:p14="http://schemas.microsoft.com/office/powerpoint/2010/main" val="629542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a:t>
            </a:r>
            <a:r>
              <a:rPr lang="en-US" dirty="0" smtClean="0"/>
              <a:t>Slides</a:t>
            </a:r>
            <a:endParaRPr lang="en-US" dirty="0"/>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pic>
        <p:nvPicPr>
          <p:cNvPr id="7" name="Picture 6"/>
          <p:cNvPicPr>
            <a:picLocks noChangeAspect="1"/>
          </p:cNvPicPr>
          <p:nvPr/>
        </p:nvPicPr>
        <p:blipFill rotWithShape="1">
          <a:blip r:embed="rId3"/>
          <a:srcRect t="3561"/>
          <a:stretch/>
        </p:blipFill>
        <p:spPr>
          <a:xfrm>
            <a:off x="2184400" y="2080151"/>
            <a:ext cx="7823200" cy="4067045"/>
          </a:xfrm>
          <a:prstGeom prst="rect">
            <a:avLst/>
          </a:prstGeom>
        </p:spPr>
      </p:pic>
      <p:sp>
        <p:nvSpPr>
          <p:cNvPr id="8" name="Rectangle 7"/>
          <p:cNvSpPr/>
          <p:nvPr/>
        </p:nvSpPr>
        <p:spPr>
          <a:xfrm>
            <a:off x="6873168" y="3978290"/>
            <a:ext cx="2998885" cy="1581782"/>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6572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a:solidFill>
                  <a:srgbClr val="005493"/>
                </a:solidFill>
                <a:latin typeface="Arial" panose="020B0604020202020204" pitchFamily="34" charset="0"/>
                <a:ea typeface="Calibri"/>
                <a:cs typeface="Arial" panose="020B0604020202020204" pitchFamily="34" charset="0"/>
                <a:sym typeface="Calibri"/>
              </a:rPr>
              <a:t>Introduce yourself to your breakout roommates</a:t>
            </a:r>
          </a:p>
          <a:p>
            <a:pPr marL="6803"/>
            <a:endParaRPr lang="en-US" sz="360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
        <p:nvSpPr>
          <p:cNvPr id="3" name="Rectangle 2"/>
          <p:cNvSpPr/>
          <p:nvPr/>
        </p:nvSpPr>
        <p:spPr>
          <a:xfrm>
            <a:off x="3456373" y="3168859"/>
            <a:ext cx="6541356" cy="1754326"/>
          </a:xfrm>
          <a:prstGeom prst="rect">
            <a:avLst/>
          </a:prstGeom>
        </p:spPr>
        <p:txBody>
          <a:bodyPr wrap="square">
            <a:spAutoFit/>
          </a:bodyPr>
          <a:lstStyle/>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dirty="0" smtClean="0">
                <a:solidFill>
                  <a:srgbClr val="005493"/>
                </a:solidFill>
                <a:latin typeface="Arial" panose="020B0604020202020204" pitchFamily="34" charset="0"/>
                <a:ea typeface="Calibri"/>
                <a:cs typeface="Arial" panose="020B0604020202020204" pitchFamily="34" charset="0"/>
                <a:sym typeface="Calibri"/>
              </a:rPr>
              <a:t>What institution are </a:t>
            </a:r>
            <a:r>
              <a:rPr lang="en-US" sz="3600" dirty="0">
                <a:solidFill>
                  <a:srgbClr val="005493"/>
                </a:solidFill>
                <a:latin typeface="Arial" panose="020B0604020202020204" pitchFamily="34" charset="0"/>
                <a:ea typeface="Calibri"/>
                <a:cs typeface="Arial" panose="020B0604020202020204" pitchFamily="34" charset="0"/>
                <a:sym typeface="Calibri"/>
              </a:rPr>
              <a:t>you from?</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Why are you here</a:t>
            </a:r>
            <a:r>
              <a:rPr lang="en-US" sz="3600" dirty="0" smtClean="0">
                <a:solidFill>
                  <a:srgbClr val="005493"/>
                </a:solidFill>
                <a:latin typeface="Arial" panose="020B0604020202020204" pitchFamily="34" charset="0"/>
                <a:ea typeface="Calibri"/>
                <a:cs typeface="Arial" panose="020B0604020202020204" pitchFamily="34" charset="0"/>
                <a:sym typeface="Calibri"/>
              </a:rPr>
              <a:t>?</a:t>
            </a:r>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810184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a:t>
            </a:r>
            <a:r>
              <a:rPr lang="en" sz="3600">
                <a:solidFill>
                  <a:srgbClr val="333333"/>
                </a:solidFill>
                <a:latin typeface="Arial" panose="020B0604020202020204" pitchFamily="34" charset="0"/>
                <a:cs typeface="Arial" panose="020B0604020202020204" pitchFamily="34" charset="0"/>
              </a:rPr>
              <a:t>by </a:t>
            </a:r>
            <a:r>
              <a:rPr lang="en" sz="3600" smtClean="0">
                <a:solidFill>
                  <a:srgbClr val="333333"/>
                </a:solidFill>
                <a:latin typeface="Arial" panose="020B0604020202020204" pitchFamily="34" charset="0"/>
                <a:cs typeface="Arial" panose="020B0604020202020204" pitchFamily="34" charset="0"/>
              </a:rPr>
              <a:t>doing!</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smtClean="0">
                <a:solidFill>
                  <a:srgbClr val="333333"/>
                </a:solidFill>
                <a:latin typeface="Arial" panose="020B0604020202020204" pitchFamily="34" charset="0"/>
                <a:cs typeface="Arial" panose="020B0604020202020204" pitchFamily="34" charset="0"/>
              </a:rPr>
              <a:t>Google is your friend</a:t>
            </a:r>
            <a:endParaRPr sz="36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20</a:t>
            </a:fld>
            <a:endParaRPr lang="en"/>
          </a:p>
        </p:txBody>
      </p:sp>
    </p:spTree>
    <p:extLst>
      <p:ext uri="{BB962C8B-B14F-4D97-AF65-F5344CB8AC3E}">
        <p14:creationId xmlns:p14="http://schemas.microsoft.com/office/powerpoint/2010/main" val="2984954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308395299"/>
              </p:ext>
            </p:extLst>
          </p:nvPr>
        </p:nvGraphicFramePr>
        <p:xfrm>
          <a:off x="754655" y="634705"/>
          <a:ext cx="10295262" cy="5026413"/>
        </p:xfrm>
        <a:graphic>
          <a:graphicData uri="http://schemas.openxmlformats.org/drawingml/2006/table">
            <a:tbl>
              <a:tblPr/>
              <a:tblGrid>
                <a:gridCol w="7166473">
                  <a:extLst>
                    <a:ext uri="{9D8B030D-6E8A-4147-A177-3AD203B41FA5}">
                      <a16:colId xmlns:a16="http://schemas.microsoft.com/office/drawing/2014/main" val="3978612482"/>
                    </a:ext>
                  </a:extLst>
                </a:gridCol>
                <a:gridCol w="3128789">
                  <a:extLst>
                    <a:ext uri="{9D8B030D-6E8A-4147-A177-3AD203B41FA5}">
                      <a16:colId xmlns:a16="http://schemas.microsoft.com/office/drawing/2014/main" val="974137365"/>
                    </a:ext>
                  </a:extLst>
                </a:gridCol>
              </a:tblGrid>
              <a:tr h="838271">
                <a:tc>
                  <a:txBody>
                    <a:bodyPr/>
                    <a:lstStyle/>
                    <a:p>
                      <a:pPr rtl="0" fontAlgn="t">
                        <a:spcBef>
                          <a:spcPts val="0"/>
                        </a:spcBef>
                        <a:spcAft>
                          <a:spcPts val="1500"/>
                        </a:spcAft>
                      </a:pPr>
                      <a:r>
                        <a:rPr lang="en-US" sz="2400" b="1" i="0" u="none" strike="noStrike" dirty="0">
                          <a:solidFill>
                            <a:srgbClr val="0000FF"/>
                          </a:solidFill>
                          <a:effectLst/>
                          <a:latin typeface="Arial"/>
                        </a:rPr>
                        <a:t>Session</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2400" b="1" i="0" u="none" strike="noStrike" dirty="0">
                          <a:solidFill>
                            <a:srgbClr val="0000FF"/>
                          </a:solidFill>
                          <a:effectLst/>
                          <a:latin typeface="Arial"/>
                        </a:rPr>
                        <a:t>Instructor</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35058">
                <a:tc>
                  <a:txBody>
                    <a:bodyPr/>
                    <a:lstStyle/>
                    <a:p>
                      <a:pPr rtl="0" fontAlgn="t">
                        <a:spcBef>
                          <a:spcPts val="0"/>
                        </a:spcBef>
                        <a:spcAft>
                          <a:spcPts val="1500"/>
                        </a:spcAft>
                      </a:pPr>
                      <a:r>
                        <a:rPr lang="en-US" sz="2400" b="0" i="0" u="none" strike="noStrike" kern="1200" dirty="0" smtClean="0">
                          <a:solidFill>
                            <a:srgbClr val="212121"/>
                          </a:solidFill>
                          <a:effectLst/>
                          <a:latin typeface="Arial" panose="020B0604020202020204" pitchFamily="34" charset="0"/>
                          <a:ea typeface="+mn-ea"/>
                          <a:cs typeface="+mn-cs"/>
                        </a:rPr>
                        <a:t>Introduction</a:t>
                      </a:r>
                      <a:endParaRPr lang="en-US" sz="2400" b="0" i="0" u="none" strike="noStrike" kern="1200" dirty="0">
                        <a:solidFill>
                          <a:srgbClr val="212121"/>
                        </a:solidFill>
                        <a:effectLst/>
                        <a:latin typeface="Arial" panose="020B0604020202020204" pitchFamily="34" charset="0"/>
                        <a:ea typeface="+mn-ea"/>
                        <a:cs typeface="+mn-cs"/>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838271">
                <a:tc>
                  <a:txBody>
                    <a:bodyPr/>
                    <a:lstStyle/>
                    <a:p>
                      <a:pPr rtl="0" fontAlgn="t">
                        <a:spcBef>
                          <a:spcPts val="0"/>
                        </a:spcBef>
                        <a:spcAft>
                          <a:spcPts val="1500"/>
                        </a:spcAft>
                      </a:pPr>
                      <a:r>
                        <a:rPr lang="en-US" sz="24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838271">
                <a:tc>
                  <a:txBody>
                    <a:bodyPr/>
                    <a:lstStyle/>
                    <a:p>
                      <a:pPr rtl="0" fontAlgn="t">
                        <a:spcBef>
                          <a:spcPts val="0"/>
                        </a:spcBef>
                        <a:spcAft>
                          <a:spcPts val="1500"/>
                        </a:spcAft>
                      </a:pPr>
                      <a:r>
                        <a:rPr lang="en-US" sz="2400" b="0" i="0" u="none" strike="noStrike" dirty="0" smtClean="0">
                          <a:solidFill>
                            <a:srgbClr val="212121"/>
                          </a:solidFill>
                          <a:effectLst/>
                          <a:latin typeface="Arial" panose="020B0604020202020204" pitchFamily="34" charset="0"/>
                        </a:rPr>
                        <a:t>Data Transformation </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2400" b="0" i="0" u="none" strike="noStrike" noProof="0" dirty="0" smtClean="0">
                          <a:solidFill>
                            <a:srgbClr val="212121"/>
                          </a:solidFill>
                          <a:effectLst/>
                          <a:latin typeface="Arial"/>
                        </a:rPr>
                        <a:t>Amrom Obstfeld</a:t>
                      </a:r>
                      <a:endParaRPr lang="en-US" sz="2400"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838271">
                <a:tc>
                  <a:txBody>
                    <a:bodyPr/>
                    <a:lstStyle/>
                    <a:p>
                      <a:pPr rtl="0" fontAlgn="t">
                        <a:spcBef>
                          <a:spcPts val="0"/>
                        </a:spcBef>
                        <a:spcAft>
                          <a:spcPts val="1500"/>
                        </a:spcAft>
                      </a:pPr>
                      <a:r>
                        <a:rPr lang="en-US" sz="2400" b="0" i="0" u="none" strike="noStrike">
                          <a:solidFill>
                            <a:srgbClr val="212121"/>
                          </a:solidFill>
                          <a:effectLst/>
                          <a:latin typeface="Arial" panose="020B0604020202020204" pitchFamily="34" charset="0"/>
                        </a:rPr>
                        <a:t>Data Visualization</a:t>
                      </a:r>
                      <a:endParaRPr lang="en-US" sz="2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2400" b="0" i="0" u="none" strike="noStrike" dirty="0" smtClean="0">
                          <a:solidFill>
                            <a:srgbClr val="212121"/>
                          </a:solidFill>
                          <a:effectLst/>
                          <a:latin typeface="Arial"/>
                        </a:rPr>
                        <a:t>Sarah Dudgeon</a:t>
                      </a:r>
                      <a:endParaRPr lang="en-US" sz="24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838271">
                <a:tc>
                  <a:txBody>
                    <a:bodyPr/>
                    <a:lstStyle/>
                    <a:p>
                      <a:pPr rtl="0" fontAlgn="t">
                        <a:spcBef>
                          <a:spcPts val="0"/>
                        </a:spcBef>
                        <a:spcAft>
                          <a:spcPts val="1500"/>
                        </a:spcAft>
                      </a:pPr>
                      <a:r>
                        <a:rPr lang="en-US" sz="2400" b="0" i="0" u="none" strike="noStrike" dirty="0" smtClean="0">
                          <a:solidFill>
                            <a:srgbClr val="212121"/>
                          </a:solidFill>
                          <a:effectLst/>
                          <a:latin typeface="Arial" panose="020B0604020202020204" pitchFamily="34" charset="0"/>
                        </a:rPr>
                        <a:t>Dashboards</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1500"/>
                        </a:spcAft>
                        <a:buClrTx/>
                        <a:buSzTx/>
                        <a:buFontTx/>
                        <a:buNone/>
                        <a:tabLst/>
                        <a:defRPr/>
                      </a:pPr>
                      <a:r>
                        <a:rPr lang="en-US" sz="2400" b="0" i="0" u="none" strike="noStrike" dirty="0" smtClean="0">
                          <a:solidFill>
                            <a:srgbClr val="212121"/>
                          </a:solidFill>
                          <a:effectLst/>
                          <a:latin typeface="Arial" panose="020B0604020202020204" pitchFamily="34" charset="0"/>
                        </a:rPr>
                        <a:t>Patrick Mathias</a:t>
                      </a:r>
                      <a:endParaRPr lang="en-US" sz="2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smtClean="0">
                <a:solidFill>
                  <a:srgbClr val="434343"/>
                </a:solidFill>
              </a:rPr>
              <a:t>Sarah Dudgeon</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pic>
        <p:nvPicPr>
          <p:cNvPr id="4" name="Picture 3"/>
          <p:cNvPicPr>
            <a:picLocks noChangeAspect="1"/>
          </p:cNvPicPr>
          <p:nvPr/>
        </p:nvPicPr>
        <p:blipFill>
          <a:blip r:embed="rId3"/>
          <a:stretch>
            <a:fillRect/>
          </a:stretch>
        </p:blipFill>
        <p:spPr>
          <a:xfrm>
            <a:off x="7638767" y="1729419"/>
            <a:ext cx="3810000" cy="3619500"/>
          </a:xfrm>
          <a:prstGeom prst="rect">
            <a:avLst/>
          </a:prstGeom>
        </p:spPr>
      </p:pic>
      <p:sp>
        <p:nvSpPr>
          <p:cNvPr id="6" name="Google Shape;322;p25"/>
          <p:cNvSpPr txBox="1">
            <a:spLocks/>
          </p:cNvSpPr>
          <p:nvPr/>
        </p:nvSpPr>
        <p:spPr>
          <a:xfrm>
            <a:off x="756036" y="2035971"/>
            <a:ext cx="5313600" cy="4131200"/>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Clr>
                <a:schemeClr val="accent1"/>
              </a:buClr>
              <a:buSzPts val="1800"/>
              <a:buFont typeface="Tw Cen MT" panose="020B0602020104020603" pitchFamily="34" charset="0"/>
              <a:buChar char="●"/>
              <a:defRPr sz="2200" kern="1200">
                <a:solidFill>
                  <a:schemeClr val="lt1"/>
                </a:solidFill>
                <a:latin typeface="+mn-lt"/>
                <a:ea typeface="+mn-ea"/>
                <a:cs typeface="+mn-cs"/>
              </a:defRPr>
            </a:lvl1pPr>
            <a:lvl2pPr marL="1219170" lvl="1"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800" kern="1200">
                <a:solidFill>
                  <a:schemeClr val="lt1"/>
                </a:solidFill>
                <a:latin typeface="+mn-lt"/>
                <a:ea typeface="+mn-ea"/>
                <a:cs typeface="+mn-cs"/>
              </a:defRPr>
            </a:lvl2pPr>
            <a:lvl3pPr marL="1828754" lvl="2"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3pPr>
            <a:lvl4pPr marL="2438339" lvl="3"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4pPr>
            <a:lvl5pPr marL="3047924" lvl="4"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5pPr>
            <a:lvl6pPr marL="3657509" lvl="5"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6pPr>
            <a:lvl7pPr marL="4267093" lvl="6"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7pPr>
            <a:lvl8pPr marL="4876678" lvl="7" indent="-423323" algn="l" defTabSz="914400" rtl="0" eaLnBrk="1" latinLnBrk="0" hangingPunct="1">
              <a:lnSpc>
                <a:spcPct val="90000"/>
              </a:lnSpc>
              <a:spcBef>
                <a:spcPts val="2133"/>
              </a:spcBef>
              <a:spcAft>
                <a:spcPts val="0"/>
              </a:spcAft>
              <a:buClr>
                <a:schemeClr val="accent1"/>
              </a:buClr>
              <a:buSzPts val="1400"/>
              <a:buFont typeface="Wingdings 3" pitchFamily="18" charset="2"/>
              <a:buChar char="○"/>
              <a:defRPr sz="1400" kern="1200">
                <a:solidFill>
                  <a:schemeClr val="lt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Clr>
                <a:schemeClr val="accent1"/>
              </a:buClr>
              <a:buSzPts val="1400"/>
              <a:buFont typeface="Wingdings 3" pitchFamily="18" charset="2"/>
              <a:buChar char="■"/>
              <a:defRPr sz="1400" kern="1200">
                <a:solidFill>
                  <a:schemeClr val="lt1"/>
                </a:solidFill>
                <a:latin typeface="+mn-lt"/>
                <a:ea typeface="+mn-ea"/>
                <a:cs typeface="+mn-cs"/>
              </a:defRPr>
            </a:lvl9pPr>
          </a:lstStyle>
          <a:p>
            <a:pPr marL="0" indent="0">
              <a:buClr>
                <a:schemeClr val="dk1"/>
              </a:buClr>
              <a:buSzPts val="1100"/>
              <a:buNone/>
            </a:pPr>
            <a:r>
              <a:rPr lang="en-US" sz="1867" dirty="0" smtClean="0">
                <a:solidFill>
                  <a:srgbClr val="434343"/>
                </a:solidFill>
              </a:rPr>
              <a:t>PhD Candidate, Department </a:t>
            </a:r>
            <a:r>
              <a:rPr lang="en-US" sz="1867" dirty="0">
                <a:solidFill>
                  <a:srgbClr val="434343"/>
                </a:solidFill>
              </a:rPr>
              <a:t>of Laboratory Medicine, Yale University </a:t>
            </a:r>
            <a:r>
              <a:rPr lang="en-US" sz="1867" dirty="0" smtClean="0">
                <a:solidFill>
                  <a:srgbClr val="434343"/>
                </a:solidFill>
              </a:rPr>
              <a:t>School of Medicine</a:t>
            </a:r>
            <a:endParaRPr lang="en-US" sz="1867" dirty="0">
              <a:solidFill>
                <a:srgbClr val="434343"/>
              </a:solidFill>
            </a:endParaRPr>
          </a:p>
          <a:p>
            <a:pPr marL="0" indent="0">
              <a:spcBef>
                <a:spcPts val="2133"/>
              </a:spcBef>
              <a:spcAft>
                <a:spcPts val="2133"/>
              </a:spcAft>
              <a:buFont typeface="Tw Cen MT" panose="020B0602020104020603" pitchFamily="34" charset="0"/>
              <a:buNone/>
            </a:pPr>
            <a:endParaRPr lang="en-US" sz="2400" dirty="0">
              <a:solidFill>
                <a:srgbClr val="434343"/>
              </a:solidFill>
            </a:endParaRPr>
          </a:p>
        </p:txBody>
      </p:sp>
    </p:spTree>
    <p:extLst>
      <p:ext uri="{BB962C8B-B14F-4D97-AF65-F5344CB8AC3E}">
        <p14:creationId xmlns:p14="http://schemas.microsoft.com/office/powerpoint/2010/main" val="105138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dirty="0">
                <a:solidFill>
                  <a:srgbClr val="434343"/>
                </a:solidFill>
              </a:rPr>
              <a:t>Assistant Professor, Department of Pathology, University of Utah Medical School</a:t>
            </a:r>
          </a:p>
          <a:p>
            <a:pPr marL="0" indent="0">
              <a:buClr>
                <a:schemeClr val="dk1"/>
              </a:buClr>
              <a:buSzPts val="1100"/>
              <a:buNone/>
            </a:pPr>
            <a:endParaRPr lang="en-US" sz="1867" dirty="0">
              <a:solidFill>
                <a:srgbClr val="434343"/>
              </a:solidFill>
            </a:endParaRPr>
          </a:p>
          <a:p>
            <a:pPr marL="0" indent="0">
              <a:buClr>
                <a:schemeClr val="dk1"/>
              </a:buClr>
              <a:buSzPts val="1100"/>
              <a:buNone/>
            </a:pPr>
            <a:r>
              <a:rPr lang="en-US" sz="1867" dirty="0">
                <a:solidFill>
                  <a:srgbClr val="434343"/>
                </a:solidFill>
              </a:rPr>
              <a:t>Medical Director, Automated Core Laboratory, ARUP Laboratories</a:t>
            </a:r>
          </a:p>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409848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a:t>
            </a:r>
            <a:r>
              <a:rPr lang="en" dirty="0">
                <a:solidFill>
                  <a:srgbClr val="434343"/>
                </a:solidFill>
              </a:rPr>
              <a:t>, </a:t>
            </a:r>
            <a:r>
              <a:rPr lang="en" sz="2400" dirty="0">
                <a:solidFill>
                  <a:srgbClr val="434343"/>
                </a:solidFill>
              </a:rPr>
              <a:t>Department of Laboratory Medicine and Pathology</a:t>
            </a:r>
            <a:endParaRPr dirty="0">
              <a:solidFill>
                <a:srgbClr val="434343"/>
              </a:solidFill>
            </a:endParaRPr>
          </a:p>
          <a:p>
            <a:pPr marL="0" indent="0">
              <a:spcBef>
                <a:spcPts val="2133"/>
              </a:spcBef>
              <a:buNone/>
            </a:pPr>
            <a:r>
              <a:rPr lang="en" sz="2400" dirty="0">
                <a:solidFill>
                  <a:srgbClr val="434343"/>
                </a:solidFill>
              </a:rPr>
              <a:t>University of Washington </a:t>
            </a:r>
            <a:r>
              <a:rPr lang="en" dirty="0">
                <a:solidFill>
                  <a:srgbClr val="434343"/>
                </a:solidFill>
              </a:rPr>
              <a:t>School of Medicine</a:t>
            </a:r>
            <a:endParaRPr dirty="0">
              <a:solidFill>
                <a:srgbClr val="434343"/>
              </a:solidFill>
            </a:endParaRPr>
          </a:p>
          <a:p>
            <a:pPr marL="0" indent="0">
              <a:spcBef>
                <a:spcPts val="2133"/>
              </a:spcBef>
              <a:spcAft>
                <a:spcPts val="2133"/>
              </a:spcAft>
              <a:buNone/>
            </a:pPr>
            <a:r>
              <a:rPr lang="en" dirty="0">
                <a:solidFill>
                  <a:srgbClr val="434343"/>
                </a:solidFill>
              </a:rPr>
              <a:t>Associate Medical Director, Laboratory Medicine and Pathology </a:t>
            </a:r>
            <a:r>
              <a:rPr lang="en">
                <a:solidFill>
                  <a:srgbClr val="434343"/>
                </a:solidFill>
              </a:rPr>
              <a:t>Informatics </a:t>
            </a:r>
            <a:endParaRPr lang="en" dirty="0">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a:solidFill>
                  <a:srgbClr val="434343"/>
                </a:solidFill>
              </a:rPr>
              <a:t>Amrom Obstfeld</a:t>
            </a:r>
            <a:endParaRPr>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smtClean="0">
                <a:solidFill>
                  <a:srgbClr val="434343"/>
                </a:solidFill>
              </a:rPr>
              <a:t>Associate </a:t>
            </a:r>
            <a:r>
              <a:rPr lang="en" sz="2400" dirty="0">
                <a:solidFill>
                  <a:srgbClr val="434343"/>
                </a:solidFill>
              </a:rPr>
              <a:t>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1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TotalTime>
  <Words>1320</Words>
  <Application>Microsoft Office PowerPoint</Application>
  <PresentationFormat>Widescreen</PresentationFormat>
  <Paragraphs>120</Paragraphs>
  <Slides>20</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Arial Narrow</vt:lpstr>
      <vt:lpstr>Arial,Sans-Serif</vt:lpstr>
      <vt:lpstr>Calibri</vt:lpstr>
      <vt:lpstr>Tw Cen MT</vt:lpstr>
      <vt:lpstr>Tw Cen MT Condensed</vt:lpstr>
      <vt:lpstr>Wingdings 3</vt:lpstr>
      <vt:lpstr>Integral</vt:lpstr>
      <vt:lpstr>1_Integral</vt:lpstr>
      <vt:lpstr>API Introduction to R Workshop </vt:lpstr>
      <vt:lpstr>Course Introduction</vt:lpstr>
      <vt:lpstr>Goals and Objectives</vt:lpstr>
      <vt:lpstr>PowerPoint Presentation</vt:lpstr>
      <vt:lpstr>Who are we?</vt:lpstr>
      <vt:lpstr>Sarah Dudgeon</vt:lpstr>
      <vt:lpstr>Joseph Rudolf</vt:lpstr>
      <vt:lpstr>Patrick Mathias</vt:lpstr>
      <vt:lpstr>Amrom Obstfeld</vt:lpstr>
      <vt:lpstr>Workshop Workflow</vt:lpstr>
      <vt:lpstr>Sessions</vt:lpstr>
      <vt:lpstr>Your Turns</vt:lpstr>
      <vt:lpstr>PowerPoint Presentation</vt:lpstr>
      <vt:lpstr>Non-verbal feedback</vt:lpstr>
      <vt:lpstr>Chat window</vt:lpstr>
      <vt:lpstr>Your Turn #1</vt:lpstr>
      <vt:lpstr>Workshop Slides</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68</cp:revision>
  <dcterms:modified xsi:type="dcterms:W3CDTF">2023-05-30T02:36:19Z</dcterms:modified>
</cp:coreProperties>
</file>